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3" r:id="rId27"/>
    <p:sldId id="284" r:id="rId28"/>
    <p:sldId id="343" r:id="rId29"/>
    <p:sldId id="287" r:id="rId30"/>
    <p:sldId id="288" r:id="rId31"/>
    <p:sldId id="289" r:id="rId32"/>
    <p:sldId id="291" r:id="rId33"/>
    <p:sldId id="295" r:id="rId34"/>
    <p:sldId id="296" r:id="rId35"/>
    <p:sldId id="290" r:id="rId36"/>
    <p:sldId id="300" r:id="rId37"/>
    <p:sldId id="301" r:id="rId38"/>
    <p:sldId id="302" r:id="rId39"/>
    <p:sldId id="303" r:id="rId40"/>
    <p:sldId id="306" r:id="rId41"/>
    <p:sldId id="307" r:id="rId42"/>
    <p:sldId id="308" r:id="rId43"/>
    <p:sldId id="309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8" r:id="rId61"/>
    <p:sldId id="329" r:id="rId62"/>
    <p:sldId id="330" r:id="rId63"/>
    <p:sldId id="331" r:id="rId64"/>
    <p:sldId id="332" r:id="rId65"/>
  </p:sldIdLst>
  <p:sldSz cx="9144000" cy="6858000" type="screen4x3"/>
  <p:notesSz cx="6858000" cy="9144000"/>
  <p:embeddedFontLst>
    <p:embeddedFont>
      <p:font typeface="DFKai-SB" panose="03000509000000000000" pitchFamily="65" charset="-120"/>
      <p:regular r:id="rId67"/>
    </p:embeddedFont>
    <p:embeddedFont>
      <p:font typeface="Arial Narrow" panose="020B0606020202030204" pitchFamily="3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j7UUK7lHbjt0O+JOaxod/IU6A68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G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DF7DA7-F7A1-4961-8758-392322062E48}">
  <a:tblStyle styleId="{97DF7DA7-F7A1-4961-8758-392322062E48}" styleName="Table_0">
    <a:wholeTbl>
      <a:tcTxStyle b="off" i="off">
        <a:font>
          <a:latin typeface="Arial Narrow"/>
          <a:ea typeface="Arial Narrow"/>
          <a:cs typeface="Arial Narrow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6EA"/>
          </a:solidFill>
        </a:fill>
      </a:tcStyle>
    </a:wholeTbl>
    <a:band1H>
      <a:tcTxStyle/>
      <a:tcStyle>
        <a:tcBdr/>
        <a:fill>
          <a:solidFill>
            <a:srgbClr val="FFEC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C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 Narrow"/>
          <a:ea typeface="Arial Narrow"/>
          <a:cs typeface="Arial Narrow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 Narrow"/>
          <a:ea typeface="Arial Narrow"/>
          <a:cs typeface="Arial Narrow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 Narrow"/>
          <a:ea typeface="Arial Narrow"/>
          <a:cs typeface="Arial Narrow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2" y="11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9" name="Google Shape;2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" name="Google Shape;28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6" name="Google Shape;33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1" name="Google Shape;3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9" name="Google Shape;3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7" name="Google Shape;3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6" name="Google Shape;4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4" name="Google Shape;47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1" name="Google Shape;53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9" name="Google Shape;53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e70f9e6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e70f9e6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1e70f9e6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e70f9e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e70f9e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e70f9e678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e70f9e67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e70f9e67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1e70f9e67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e70f9e67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e70f9e67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11e70f9e678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e70f9e6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e70f9e6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11e70f9e678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2" name="Google Shape;69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0" name="Google Shape;70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3"/>
          <p:cNvSpPr txBox="1">
            <a:spLocks noGrp="1"/>
          </p:cNvSpPr>
          <p:nvPr>
            <p:ph type="ctrTitle"/>
          </p:nvPr>
        </p:nvSpPr>
        <p:spPr>
          <a:xfrm>
            <a:off x="0" y="2514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3"/>
          <p:cNvSpPr txBox="1">
            <a:spLocks noGrp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83"/>
          <p:cNvSpPr txBox="1">
            <a:spLocks noGrp="1"/>
          </p:cNvSpPr>
          <p:nvPr>
            <p:ph type="dt" idx="10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ftr" idx="11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sldNum" idx="12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66800" cy="1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858359"/>
            <a:ext cx="4572000" cy="99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3"/>
          <p:cNvSpPr txBox="1">
            <a:spLocks noGrp="1"/>
          </p:cNvSpPr>
          <p:nvPr>
            <p:ph type="title"/>
          </p:nvPr>
        </p:nvSpPr>
        <p:spPr>
          <a:xfrm rot="5400000">
            <a:off x="5343525" y="2524125"/>
            <a:ext cx="495300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3"/>
          <p:cNvSpPr txBox="1">
            <a:spLocks noGrp="1"/>
          </p:cNvSpPr>
          <p:nvPr>
            <p:ph type="body" idx="1"/>
          </p:nvPr>
        </p:nvSpPr>
        <p:spPr>
          <a:xfrm rot="5400000">
            <a:off x="923925" y="447675"/>
            <a:ext cx="4876800" cy="641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93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3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66800" cy="1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5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66800" cy="1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66800" cy="1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01000" cy="104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9pPr>
          </a:lstStyle>
          <a:p>
            <a:endParaRPr/>
          </a:p>
        </p:txBody>
      </p:sp>
      <p:sp>
        <p:nvSpPr>
          <p:cNvPr id="59" name="Google Shape;59;p8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Narrow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88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8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66800" cy="1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9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66800" cy="10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9"/>
          <p:cNvSpPr/>
          <p:nvPr/>
        </p:nvSpPr>
        <p:spPr>
          <a:xfrm>
            <a:off x="381000" y="1143000"/>
            <a:ext cx="8686800" cy="74613"/>
          </a:xfrm>
          <a:prstGeom prst="rect">
            <a:avLst/>
          </a:prstGeom>
          <a:gradFill>
            <a:gsLst>
              <a:gs pos="0">
                <a:srgbClr val="DF140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9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90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0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1"/>
          <p:cNvSpPr>
            <a:spLocks noGrp="1"/>
          </p:cNvSpPr>
          <p:nvPr>
            <p:ph type="pic" idx="2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9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 Narrow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91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1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2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8077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2"/>
          <p:cNvSpPr txBox="1">
            <a:spLocks noGrp="1"/>
          </p:cNvSpPr>
          <p:nvPr>
            <p:ph type="body" idx="1"/>
          </p:nvPr>
        </p:nvSpPr>
        <p:spPr>
          <a:xfrm rot="5400000">
            <a:off x="2209800" y="-609600"/>
            <a:ext cx="4876800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2"/>
          <p:cNvSpPr txBox="1">
            <a:spLocks noGrp="1"/>
          </p:cNvSpPr>
          <p:nvPr>
            <p:ph type="dt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2"/>
          <p:cNvSpPr txBox="1">
            <a:spLocks noGrp="1"/>
          </p:cNvSpPr>
          <p:nvPr>
            <p:ph type="ft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1" name="Google Shape;11;p82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8077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82"/>
          <p:cNvSpPr/>
          <p:nvPr/>
        </p:nvSpPr>
        <p:spPr>
          <a:xfrm>
            <a:off x="381000" y="1107280"/>
            <a:ext cx="8686800" cy="74613"/>
          </a:xfrm>
          <a:prstGeom prst="rect">
            <a:avLst/>
          </a:prstGeom>
          <a:gradFill>
            <a:gsLst>
              <a:gs pos="0">
                <a:srgbClr val="DF140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8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066800" cy="10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2"/>
          <p:cNvSpPr txBox="1">
            <a:spLocks noGrp="1"/>
          </p:cNvSpPr>
          <p:nvPr>
            <p:ph type="dt" idx="10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82"/>
          <p:cNvSpPr txBox="1">
            <a:spLocks noGrp="1"/>
          </p:cNvSpPr>
          <p:nvPr>
            <p:ph type="ftr" idx="11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82"/>
          <p:cNvSpPr txBox="1">
            <a:spLocks noGrp="1"/>
          </p:cNvSpPr>
          <p:nvPr>
            <p:ph type="sldNum" idx="12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8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5858359"/>
            <a:ext cx="4572000" cy="99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69863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string/basic_st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en.cppreference.com/w/cpp/io/basic_istringstream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code-org/ic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1295400" y="2209800"/>
            <a:ext cx="655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9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2895600" y="3435285"/>
            <a:ext cx="335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Strings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990600" y="18854"/>
            <a:ext cx="8153400" cy="112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Indexes</a:t>
            </a:r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c-string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 array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access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variables of: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ourString[5] = "Hi";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ourString[0]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"H"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ourString[1]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"i"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ourString[2]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"\0"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ourString[3]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unknown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ourString[4]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unknown</a:t>
            </a: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Index Manipulation</a:t>
            </a:r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manipulate indexed variables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happyString[7] = "DoBeDo";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happyString[6] = "Z";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Be careful!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Here,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"\0" (null)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was overwritten by a "Z"!</a:t>
            </a:r>
            <a:endParaRPr/>
          </a:p>
          <a:p>
            <a:pPr marL="342900" lvl="0" indent="-342900" algn="l" rtl="0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null overwritten, c-string no longer "acts" like c-string!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Unpredictable results!</a:t>
            </a:r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153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Library</a:t>
            </a:r>
            <a:endParaRPr/>
          </a:p>
        </p:txBody>
      </p:sp>
      <p:sp>
        <p:nvSpPr>
          <p:cNvPr id="192" name="Google Shape;192;p1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Declaring c-strings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Requires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C++ library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Built into standard C++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Manipulations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Require library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&lt;cstring&gt;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Typically included when using c-strings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Normally want to do "fun" things with them</a:t>
            </a:r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18246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with C-strings</a:t>
            </a:r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7815262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C-strings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like other variables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assign or compare: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char aString[10];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  char bString[10] = “End Game";</a:t>
            </a:r>
            <a:br>
              <a:rPr lang="en-US" sz="2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  aString = “Start Game";	// ILLEGAL!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  aString == bString;   </a:t>
            </a:r>
            <a:r>
              <a:rPr lang="en-US" sz="2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NOT allowed!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0" lvl="2" indent="-228631" algn="l" rtl="0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Can ONLY use </a:t>
            </a:r>
            <a:r>
              <a:rPr lang="en-US" sz="1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"="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declaration of c-string!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11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Must use library function for assignment and comparison: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strcpy(aString, “Start!");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  if (strcmp(aString, bString))</a:t>
            </a:r>
            <a:br>
              <a:rPr lang="en-US" sz="2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cout &lt;&lt; "Strings NOT same.";</a:t>
            </a:r>
            <a:br>
              <a:rPr lang="en-US" sz="2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  else</a:t>
            </a:r>
            <a:br>
              <a:rPr lang="en-US" sz="2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cout &lt;&lt; "Strings are the same.";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Built-in function (in &lt;cstring&gt;)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Sets value of aString equal to “Start"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NO checks for size!</a:t>
            </a:r>
            <a:endParaRPr/>
          </a:p>
          <a:p>
            <a:pPr marL="1143000" lvl="2" indent="-228631" algn="l" rtl="0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Up to programmer, just like other arrays!</a:t>
            </a:r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1004887" y="1"/>
            <a:ext cx="813047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&lt;cstring&gt; Library: </a:t>
            </a:r>
            <a:b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Display 9.1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 Some Predefined C-String Functions in &lt;cstring&gt; (1 of 2)</a:t>
            </a:r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781526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Full of string manipulation functions</a:t>
            </a:r>
            <a:endParaRPr/>
          </a:p>
        </p:txBody>
      </p:sp>
      <p:pic>
        <p:nvPicPr>
          <p:cNvPr id="209" name="Google Shape;209;p14" descr="C:\WINDOWS\Desktop\Oh_type\sacitch_C++_ppt\gif\savitchc09d01_1of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714500"/>
            <a:ext cx="6706438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&lt;cstring&gt; Library: </a:t>
            </a:r>
            <a:b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Display 9.1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 Some Predefined C-String Functions in &lt;cstring&gt; (2 of 2)</a:t>
            </a:r>
            <a:endParaRPr/>
          </a:p>
        </p:txBody>
      </p:sp>
      <p:pic>
        <p:nvPicPr>
          <p:cNvPr id="217" name="Google Shape;217;p15" descr="C:\WINDOWS\Desktop\Oh_type\sacitch_C++_ppt\gif\savitchc09d01_2of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19200"/>
            <a:ext cx="652369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Character-Manipulating Functions: </a:t>
            </a: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Display 9.3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Some Functions in &lt;cctype&gt; (1 of 3)</a:t>
            </a:r>
            <a:endParaRPr/>
          </a:p>
        </p:txBody>
      </p:sp>
      <p:pic>
        <p:nvPicPr>
          <p:cNvPr id="225" name="Google Shape;225;p16" descr="C:\WINDOWS\Desktop\Oh_type\sacitch_C++_ppt\gif\savitchc09d03_1of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75" y="1219200"/>
            <a:ext cx="8213725" cy="357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7" descr="C:\WINDOWS\Desktop\Oh_type\sacitch_C++_ppt\gif\savitchc09d03_2of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19200"/>
            <a:ext cx="7272337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Character-Manipulating Functions: </a:t>
            </a: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Display 9.3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Some Functions in &lt;cctype&gt; (3 of 3)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8" descr="C:\WINDOWS\Desktop\Oh_type\sacitch_C++_ppt\gif\savitchc09d03_3of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196975"/>
            <a:ext cx="6438900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Character-Manipulating Functions: </a:t>
            </a: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Display 9.3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Some Functions in &lt;cctype&gt; (3 of 3)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066800" y="8640"/>
            <a:ext cx="8064631" cy="105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Functions: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strlen()</a:t>
            </a:r>
            <a:r>
              <a:rPr lang="en-US"/>
              <a:t>and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strcat()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"String length"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Often useful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know string length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startString[10] = “Start!";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strlen(startString);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Returns number of characters but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including null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Result here:  </a:t>
            </a:r>
            <a:r>
              <a:rPr lang="en-US" sz="2000">
                <a:solidFill>
                  <a:srgbClr val="FF0000"/>
                </a:solidFill>
              </a:rPr>
              <a:t>6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"String concatenate":</a:t>
            </a:r>
            <a:br>
              <a:rPr lang="en-US" sz="2400"/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exampleString[20] = “Game";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strcat(exampleString, “Start!");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Note result: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stringVar</a:t>
            </a:r>
            <a:r>
              <a:rPr lang="en-US" sz="2000"/>
              <a:t> now contains “GameStart!"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Be careful! Generally, you should incorporate spaces.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‘ ‘</a:t>
            </a:r>
            <a:r>
              <a:rPr lang="en-US" sz="2000"/>
              <a:t>,  as needed!</a:t>
            </a: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想一想</a:t>
            </a:r>
            <a:endParaRPr/>
          </a:p>
        </p:txBody>
      </p:sp>
      <p:sp>
        <p:nvSpPr>
          <p:cNvPr id="109" name="Google Shape;109;p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Char只能顯示ASCII字元，想輸出非ASCII字元(如全形字、符號，該怎麼做？)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在一般輸入時的整行輸入如果需要應對不同格式，要怎麼做讀取以及操作？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C-string Arguments and Parameters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781526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Recall: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c-string is array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 c-string parameter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array parameter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C-strings passed to functions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changed by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receiving function!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Like all arrays, typical to send size as well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"could"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also use </a:t>
            </a:r>
            <a:r>
              <a:rPr lang="en-US" sz="2000">
                <a:solidFill>
                  <a:srgbClr val="FF0000"/>
                </a:solidFill>
              </a:rPr>
              <a:t>‘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\0</a:t>
            </a:r>
            <a:r>
              <a:rPr lang="en-US" sz="2000">
                <a:solidFill>
                  <a:srgbClr val="FF0000"/>
                </a:solidFill>
              </a:rPr>
              <a:t>’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find end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So size not necessary if function won’t change c-string parameter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 "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" modifier to protect c-string arguments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5;p22">
            <a:extLst>
              <a:ext uri="{FF2B5EF4-FFF2-40B4-BE49-F238E27FC236}">
                <a16:creationId xmlns:a16="http://schemas.microsoft.com/office/drawing/2014/main" id="{2EF6D543-97AD-4054-A096-9AAB6808B128}"/>
              </a:ext>
            </a:extLst>
          </p:cNvPr>
          <p:cNvSpPr txBox="1">
            <a:spLocks/>
          </p:cNvSpPr>
          <p:nvPr/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342900" lvl="0" indent="-330200">
              <a:spcBef>
                <a:spcPts val="0"/>
              </a:spcBef>
              <a:buSzPts val="2200"/>
            </a:pPr>
            <a:r>
              <a:rPr lang="en-US" altLang="zh-TW" sz="2400" dirty="0"/>
              <a:t>Can output with insertion operator, </a:t>
            </a:r>
            <a:r>
              <a:rPr lang="en-US" altLang="zh-TW" sz="2400" dirty="0"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endParaRPr lang="en-US" altLang="zh-TW" dirty="0"/>
          </a:p>
          <a:p>
            <a:pPr marL="342900" lvl="0">
              <a:spcBef>
                <a:spcPts val="0"/>
              </a:spcBef>
              <a:buSzPts val="2400"/>
            </a:pPr>
            <a:r>
              <a:rPr lang="en-US" altLang="zh-TW" sz="2400" dirty="0"/>
              <a:t>As </a:t>
            </a:r>
            <a:r>
              <a:rPr lang="en-US" altLang="zh-TW" sz="2400" dirty="0">
                <a:solidFill>
                  <a:srgbClr val="FF0000"/>
                </a:solidFill>
              </a:rPr>
              <a:t>we’ve been </a:t>
            </a:r>
            <a:r>
              <a:rPr lang="en-US" altLang="zh-TW" sz="2400" dirty="0"/>
              <a:t>doing already:</a:t>
            </a:r>
            <a:br>
              <a:rPr lang="en-US" altLang="zh-TW" sz="2400" dirty="0"/>
            </a:br>
            <a:r>
              <a:rPr lang="en-US" altLang="zh-TW" sz="2000" dirty="0" err="1"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altLang="zh-TW" sz="2000" dirty="0">
                <a:latin typeface="Courier New"/>
                <a:ea typeface="Courier New"/>
                <a:cs typeface="Courier New"/>
                <a:sym typeface="Courier New"/>
              </a:rPr>
              <a:t> &lt;&lt; count &lt;&lt; " Round.\n"; </a:t>
            </a:r>
            <a:r>
              <a:rPr lang="en-US" altLang="zh-TW" sz="1800" dirty="0">
                <a:latin typeface="Courier New"/>
                <a:ea typeface="Courier New"/>
                <a:cs typeface="Courier New"/>
                <a:sym typeface="Courier New"/>
              </a:rPr>
              <a:t>//count is c-string </a:t>
            </a:r>
            <a:endParaRPr lang="en-US" altLang="zh-TW" sz="2400" dirty="0"/>
          </a:p>
          <a:p>
            <a:pPr marL="342900" lvl="0" indent="-330200">
              <a:spcBef>
                <a:spcPts val="0"/>
              </a:spcBef>
              <a:buSzPts val="2200"/>
            </a:pPr>
            <a:r>
              <a:rPr lang="en-US" altLang="zh-TW" sz="2400" dirty="0"/>
              <a:t>Possible because </a:t>
            </a:r>
            <a:r>
              <a:rPr lang="en-US" altLang="zh-TW" sz="2400" dirty="0">
                <a:latin typeface="Courier New"/>
                <a:ea typeface="Courier New"/>
                <a:cs typeface="Courier New"/>
                <a:sym typeface="Courier New"/>
              </a:rPr>
              <a:t>&lt;&lt; </a:t>
            </a:r>
            <a:r>
              <a:rPr lang="en-US" altLang="zh-TW" sz="2400" dirty="0"/>
              <a:t>operator is overloaded for c-strings!</a:t>
            </a:r>
            <a:endParaRPr lang="en-US" altLang="zh-TW" dirty="0"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C-String Output</a:t>
            </a:r>
            <a:endParaRPr dirty="0"/>
          </a:p>
        </p:txBody>
      </p:sp>
      <p:sp>
        <p:nvSpPr>
          <p:cNvPr id="266" name="Google Shape;266;p2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Input</a:t>
            </a:r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Can input with extraction operator,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Issues exist, however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Whitespace is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"delimiter"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Tab, space, line breaks are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"skipped"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Input reading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"stops"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at delimiter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Watch size of c-string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large enough to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hold entered string!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C++ gives no warnings of such issues!</a:t>
            </a:r>
            <a:endParaRPr dirty="0"/>
          </a:p>
        </p:txBody>
      </p:sp>
      <p:sp>
        <p:nvSpPr>
          <p:cNvPr id="276" name="Google Shape;276;p2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102934" y="18068"/>
            <a:ext cx="8041066" cy="104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Input Example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7815262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a[80], b[80];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"Enter input: 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cin &gt;&gt; a &gt;&gt; b;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a &lt;&lt; b &lt;&lt; "END OF OUTPUT\n";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Dialogue offered: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Enter input: 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Do be do to you!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DobeEND OF OUTPUT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Note: Underlined portion typed at keyboard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C-string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receives: "do"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C-string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receives: "be"</a:t>
            </a:r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Line Input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Can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 entire line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into c-string</a:t>
            </a:r>
            <a:endParaRPr sz="26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getline()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a predefined member function: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char a[80];</a:t>
            </a:r>
            <a:br>
              <a:rPr lang="en-US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cout &lt;&lt; "Enter input: ";</a:t>
            </a:r>
            <a:br>
              <a:rPr lang="en-US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cin.getline(a, 80);</a:t>
            </a:r>
            <a:br>
              <a:rPr lang="en-US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cout &lt;&lt; a &lt;&lt; "END OF OUTPUT\n";</a:t>
            </a:r>
            <a:endParaRPr sz="2600"/>
          </a:p>
        </p:txBody>
      </p:sp>
      <p:sp>
        <p:nvSpPr>
          <p:cNvPr id="292" name="Google Shape;292;p2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381000" y="3124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explicitly tell length to receive:</a:t>
            </a:r>
            <a:b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shortString[5];</a:t>
            </a:r>
            <a:b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"Enter input: ";</a:t>
            </a:r>
            <a:b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cin.getline(shortString, 5);</a:t>
            </a:r>
            <a:b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shortString &lt;&lt; "END OF OUTPUT\n";</a:t>
            </a:r>
            <a:endParaRPr sz="1200"/>
          </a:p>
        </p:txBody>
      </p:sp>
      <p:sp>
        <p:nvSpPr>
          <p:cNvPr id="294" name="Google Shape;294;p24"/>
          <p:cNvSpPr txBox="1"/>
          <p:nvPr/>
        </p:nvSpPr>
        <p:spPr>
          <a:xfrm>
            <a:off x="4648200" y="1901406"/>
            <a:ext cx="4495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Dialogue:</a:t>
            </a:r>
            <a:br>
              <a:rPr lang="en-US" sz="2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input: </a:t>
            </a:r>
            <a:r>
              <a:rPr lang="en-US" sz="22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Game in 5!</a:t>
            </a:r>
            <a:br>
              <a:rPr lang="en-US" sz="2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Game in 5!END OF INPUT</a:t>
            </a:r>
            <a:endParaRPr sz="2200" u="sng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4455459" y="4694365"/>
            <a:ext cx="8767482" cy="20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br>
              <a:rPr lang="en-US" sz="22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input: </a:t>
            </a:r>
            <a:r>
              <a:rPr lang="en-US" sz="2200" u="sng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Start Game in 5!</a:t>
            </a:r>
            <a:br>
              <a:rPr lang="en-US" sz="2200" u="sng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 dirty="0" err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StarEND</a:t>
            </a:r>
            <a:r>
              <a:rPr lang="en-US" sz="22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OUTPUT</a:t>
            </a:r>
            <a:endParaRPr sz="22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FOUR characters be read</a:t>
            </a:r>
            <a:endParaRPr dirty="0"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need for null character!</a:t>
            </a:r>
            <a:endParaRPr dirty="0"/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Command Line Arguments</a:t>
            </a:r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Programs </a:t>
            </a:r>
            <a:r>
              <a:rPr lang="en-US" sz="2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invoked from the command line 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(e.g. a UNIX shell, DOS command prompt) can be sent arguments</a:t>
            </a:r>
            <a:endParaRPr sz="2700"/>
          </a:p>
          <a:p>
            <a:pPr marL="742950" lvl="1" indent="-279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Example:    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COPY  C:\FOO.TXT   D:\FOO2.TXT</a:t>
            </a:r>
            <a:endParaRPr sz="2500"/>
          </a:p>
          <a:p>
            <a:pPr marL="114300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This runs the program named “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COPY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” and sends in two C-String parameters, “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C:\FOO.TXT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” and “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D:\FOO2.TXT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2300"/>
          </a:p>
          <a:p>
            <a:pPr marL="114300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It is up to the COPY program to process the inputs presented to it; i.e. actually copy the files</a:t>
            </a:r>
            <a:endParaRPr sz="2300"/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391886" y="3505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 for main: </a:t>
            </a:r>
            <a:r>
              <a:rPr lang="en-US" sz="1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 char *argv[])</a:t>
            </a:r>
            <a:endParaRPr sz="1300"/>
          </a:p>
          <a:p>
            <a:pPr marL="742950" marR="0" lvl="1" indent="-279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US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argc specifies </a:t>
            </a:r>
            <a:r>
              <a:rPr lang="en-US" sz="19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</a:t>
            </a:r>
            <a:r>
              <a:rPr lang="en-US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arguments are supplied.  The name of the program counts, so </a:t>
            </a:r>
            <a:r>
              <a:rPr lang="en-US" sz="19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argc</a:t>
            </a:r>
            <a:r>
              <a:rPr lang="en-US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be </a:t>
            </a:r>
            <a:r>
              <a:rPr lang="en-US" sz="19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1.</a:t>
            </a:r>
            <a:endParaRPr sz="1300"/>
          </a:p>
          <a:p>
            <a:pPr marL="742950" marR="0" lvl="1" indent="-279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US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argv is an array of C-Strings.</a:t>
            </a:r>
            <a:endParaRPr sz="1300"/>
          </a:p>
          <a:p>
            <a:pPr marL="1143000" marR="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•"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argv[0]</a:t>
            </a:r>
            <a:r>
              <a:rPr lang="en-US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holds the name of the program that is invoked</a:t>
            </a:r>
            <a:endParaRPr sz="1300"/>
          </a:p>
          <a:p>
            <a:pPr marL="1143000" marR="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•"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argv[1]</a:t>
            </a:r>
            <a:r>
              <a:rPr lang="en-US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holds the name of the first parameter</a:t>
            </a:r>
            <a:endParaRPr sz="1300"/>
          </a:p>
          <a:p>
            <a:pPr marL="1143000" marR="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•"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argv[2] </a:t>
            </a:r>
            <a:r>
              <a:rPr lang="en-US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holds the name of the second parameter</a:t>
            </a:r>
            <a:endParaRPr sz="1300"/>
          </a:p>
          <a:p>
            <a:pPr marL="1143000" marR="0" lvl="2" indent="-222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lang="en-US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 sz="1300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Example: Command Line Arguments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371228" y="1199227"/>
            <a:ext cx="776687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Echo back the input arguments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 *argv[])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 (int i=0; i&lt;argc; i++)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cout &lt;&lt; "Argument " &lt;&lt; i &lt;&lt; " " &lt;&lt; argv[i] &lt;&lt; endl;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685800" y="4163198"/>
            <a:ext cx="2057400" cy="14157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Execution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Argument 0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5486400" y="3705998"/>
            <a:ext cx="2406650" cy="196977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Execution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hello world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Argument 0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Argument 1 hello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Argument 2 world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3276600" y="4315598"/>
            <a:ext cx="17578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Invoking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command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</a:t>
            </a:r>
            <a:endParaRPr/>
          </a:p>
        </p:txBody>
      </p:sp>
      <p:cxnSp>
        <p:nvCxnSpPr>
          <p:cNvPr id="331" name="Google Shape;331;p28"/>
          <p:cNvCxnSpPr/>
          <p:nvPr/>
        </p:nvCxnSpPr>
        <p:spPr>
          <a:xfrm flipH="1">
            <a:off x="1752600" y="4544198"/>
            <a:ext cx="1447800" cy="228600"/>
          </a:xfrm>
          <a:prstGeom prst="straightConnector1">
            <a:avLst/>
          </a:prstGeom>
          <a:noFill/>
          <a:ln w="22225" cap="flat" cmpd="sng">
            <a:solidFill>
              <a:srgbClr val="FCC85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32" name="Google Shape;332;p28"/>
          <p:cNvCxnSpPr/>
          <p:nvPr/>
        </p:nvCxnSpPr>
        <p:spPr>
          <a:xfrm rot="10800000" flipH="1">
            <a:off x="4953000" y="4391798"/>
            <a:ext cx="609600" cy="76200"/>
          </a:xfrm>
          <a:prstGeom prst="straightConnector1">
            <a:avLst/>
          </a:prstGeom>
          <a:noFill/>
          <a:ln w="22225" cap="flat" cmpd="sng">
            <a:solidFill>
              <a:srgbClr val="FCC85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3" name="Google Shape;333;p2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153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Character I/O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29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Input and output data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ALL treated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character data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e.g., number 10 outputted as "1" and "0"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Conversion done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by using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low-level utilities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use the same low-level utilities ourselves as well</a:t>
            </a:r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48DC4E-CEF3-410E-8A33-619F25733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349;p30">
            <a:extLst>
              <a:ext uri="{FF2B5EF4-FFF2-40B4-BE49-F238E27FC236}">
                <a16:creationId xmlns:a16="http://schemas.microsoft.com/office/drawing/2014/main" id="{F5CEA3F8-BEEF-43F6-9D71-BECE7723CEBA}"/>
              </a:ext>
            </a:extLst>
          </p:cNvPr>
          <p:cNvSpPr txBox="1"/>
          <p:nvPr/>
        </p:nvSpPr>
        <p:spPr>
          <a:xfrm>
            <a:off x="304800" y="1219200"/>
            <a:ext cx="8534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cin.get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  <a:sym typeface="Courier New"/>
              </a:rPr>
              <a:t>: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reads one char at a time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char </a:t>
            </a: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nextMoveDirection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b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cin.get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nextMoveDirection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next char &amp; puts in variable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nextMoveDirection</a:t>
            </a:r>
            <a:endParaRPr sz="20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Argument must be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"string"!</a:t>
            </a:r>
            <a:endParaRPr dirty="0"/>
          </a:p>
        </p:txBody>
      </p:sp>
      <p:sp>
        <p:nvSpPr>
          <p:cNvPr id="7" name="Google Shape;347;p30">
            <a:extLst>
              <a:ext uri="{FF2B5EF4-FFF2-40B4-BE49-F238E27FC236}">
                <a16:creationId xmlns:a16="http://schemas.microsoft.com/office/drawing/2014/main" id="{484B4D0D-EEA6-4609-A5C0-9525A0A61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01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cin.get</a:t>
            </a:r>
            <a:r>
              <a:rPr lang="en-US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cout.put</a:t>
            </a:r>
            <a:r>
              <a:rPr lang="en-US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()</a:t>
            </a:r>
            <a:endParaRPr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6" name="Google Shape;349;p30">
            <a:extLst>
              <a:ext uri="{FF2B5EF4-FFF2-40B4-BE49-F238E27FC236}">
                <a16:creationId xmlns:a16="http://schemas.microsoft.com/office/drawing/2014/main" id="{7260FE71-D277-47E6-8027-D58555B73517}"/>
              </a:ext>
            </a:extLst>
          </p:cNvPr>
          <p:cNvSpPr txBox="1"/>
          <p:nvPr/>
        </p:nvSpPr>
        <p:spPr>
          <a:xfrm>
            <a:off x="304800" y="3663686"/>
            <a:ext cx="8534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cout.put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  <a:sym typeface="Courier New"/>
              </a:rPr>
              <a:t>: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Outputs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one character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at a time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cout.put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(‘a’); // Outputs “a” to screen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b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char </a:t>
            </a: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myString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[10] = “Game Start”;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cout.put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myString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[1]); // Outputs “a” to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9180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More Member Functions</a:t>
            </a:r>
            <a:endParaRPr/>
          </a:p>
        </p:txBody>
      </p:sp>
      <p:sp>
        <p:nvSpPr>
          <p:cNvPr id="365" name="Google Shape;365;p3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putback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Once read, might need to "put back"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cin.putback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lastChar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peek()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next char, but leaves it there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peekChar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cin.peek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ignore()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Skip input, up to designated character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cin.ignore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(1000, ‘\n’);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Skips at most 1000 characters until "\n"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3F1777-3B7A-4715-A756-3BE0BD6F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21" y="1219200"/>
            <a:ext cx="3905105" cy="277905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想一想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Char只能顯示ASCII字元，想輸出非ASCII字元(如全形字、符號，該怎麼做？)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可以使用字串形式做輸出！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7200" lvl="1" indent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7200" lvl="1" indent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7200" lvl="1" indent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在一般輸入時的整行輸入如果需要應對不同格式，要怎麼做讀取以及操作？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FKai-SB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String內含方便操作的函式：包含讀整行的getline()及取得長度的</a:t>
            </a:r>
            <a:r>
              <a:rPr lang="en-US" sz="2800">
                <a:latin typeface="DFKai-SB"/>
                <a:ea typeface="DFKai-SB"/>
                <a:cs typeface="DFKai-SB"/>
                <a:sym typeface="DFKai-SB"/>
              </a:rPr>
              <a:t>.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length()等，可以再行操作！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1752600"/>
            <a:ext cx="3111573" cy="197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1066800" y="8640"/>
            <a:ext cx="8077200" cy="105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 Class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Defined in library: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#include &lt;string&gt;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String variables and expressions: much like simple types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assign, compare, add: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std::string s1, s2, s3;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s3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s1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s2;		//Concatenation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s3 = “Game Start!”	//Assignment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Note c-string “Game Start!" automatically converted to string type!</a:t>
            </a:r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Display 9.4: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Program Using the Class </a:t>
            </a:r>
            <a:r>
              <a:rPr lang="en-US" sz="36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/>
          </a:p>
        </p:txBody>
      </p:sp>
      <p:pic>
        <p:nvPicPr>
          <p:cNvPr id="381" name="Google Shape;381;p34" descr="C:\WINDOWS\Desktop\Oh_type\sacitch_C++_ppt\gif\savitchc09d04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31900"/>
            <a:ext cx="7256462" cy="51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String Class: Member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6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Member functions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(constructor) // constructs a basic_string 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operator=	// assigns values to the string 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  <a:p>
            <a:pPr marL="342900" lvl="0" indent="-342900" algn="l" rtl="0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Member </a:t>
            </a:r>
            <a:r>
              <a:rPr lang="en-US" sz="2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functions- Element Access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at  //access specified character with bounds checking 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operator[] // access specified character 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Front	// accesses the first character 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….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Find()</a:t>
            </a:r>
            <a:endParaRPr/>
          </a:p>
          <a:p>
            <a:pPr marL="342900" lvl="0" indent="-342900" algn="l" rtl="0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Non-member functions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operator +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  <a:p>
            <a:pPr marL="742950" lvl="1" indent="-285750" algn="l" rtl="0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stoi …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533400" y="5911325"/>
            <a:ext cx="6115500" cy="369300"/>
          </a:xfrm>
          <a:prstGeom prst="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http://en.cppreference.com/w/cpp/string/basic_string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1066800" y="25873"/>
            <a:ext cx="8067744" cy="105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find()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1"/>
          </p:nvPr>
        </p:nvSpPr>
        <p:spPr>
          <a:xfrm>
            <a:off x="381000" y="891988"/>
            <a:ext cx="8753544" cy="312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zh-TW" altLang="en-US" dirty="0">
                <a:ea typeface="Courier New"/>
              </a:rPr>
              <a:t> 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std::string::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size_type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n;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std::string const s = "This is a string";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// search from beginning of string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n = 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s.find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("is");     print(n, s);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// search from position 5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n = 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s.find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("is", 5);     print(n, s);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// find a single character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n = 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s.find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('q');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print(n, s);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9" name="Google Shape;438;p41">
            <a:extLst>
              <a:ext uri="{FF2B5EF4-FFF2-40B4-BE49-F238E27FC236}">
                <a16:creationId xmlns:a16="http://schemas.microsoft.com/office/drawing/2014/main" id="{A0E337BA-A961-4BDB-BC07-2263BEF9A6EF}"/>
              </a:ext>
            </a:extLst>
          </p:cNvPr>
          <p:cNvSpPr txBox="1">
            <a:spLocks/>
          </p:cNvSpPr>
          <p:nvPr/>
        </p:nvSpPr>
        <p:spPr>
          <a:xfrm>
            <a:off x="390456" y="4110846"/>
            <a:ext cx="8753544" cy="25545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514350" indent="-514350">
              <a:spcBef>
                <a:spcPts val="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#include &lt;string&gt;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void print(std::string::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size_type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n, std::string const &amp;s)</a:t>
            </a:r>
            <a:r>
              <a:rPr lang="zh-TW" altLang="en-US" dirty="0">
                <a:ea typeface="Courier New"/>
              </a:rPr>
              <a:t> 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if (n == std::string::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npos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   std::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&lt;&lt; "not found\n";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} else {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   std::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&lt;&lt; "found: " &lt;&lt; 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s.substr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(n) &lt;&lt; '\n';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lang="en-US" dirty="0"/>
          </a:p>
          <a:p>
            <a:pPr marL="514350" indent="-514350">
              <a:spcBef>
                <a:spcPts val="280"/>
              </a:spcBef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body" idx="1"/>
          </p:nvPr>
        </p:nvSpPr>
        <p:spPr>
          <a:xfrm>
            <a:off x="390456" y="1219200"/>
            <a:ext cx="8753544" cy="263456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#include &lt;string&gt;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void print(std::string::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size_type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n, std::string const &amp;s)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if (n == std::string::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npos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   std::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&lt;&lt; "not found\n";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} else {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    std::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&lt;&lt; "found: " &lt;&lt; </a:t>
            </a:r>
            <a:r>
              <a:rPr lang="en-US" sz="1400" dirty="0" err="1">
                <a:latin typeface="Courier New"/>
                <a:ea typeface="Courier New"/>
                <a:cs typeface="Courier New"/>
                <a:sym typeface="Courier New"/>
              </a:rPr>
              <a:t>s.substr</a:t>
            </a: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(n) &lt;&lt; '\n';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dirty="0"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40" name="Google Shape;440;p41"/>
          <p:cNvSpPr txBox="1">
            <a:spLocks noGrp="1"/>
          </p:cNvSpPr>
          <p:nvPr>
            <p:ph type="title"/>
          </p:nvPr>
        </p:nvSpPr>
        <p:spPr>
          <a:xfrm>
            <a:off x="1066800" y="25873"/>
            <a:ext cx="8067744" cy="105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find()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String Class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457200" y="6248400"/>
            <a:ext cx="6934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http://en.cppreference.com/w/cpp/string/basic_string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219200"/>
            <a:ext cx="6019800" cy="50486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5"/>
          <p:cNvSpPr/>
          <p:nvPr/>
        </p:nvSpPr>
        <p:spPr>
          <a:xfrm>
            <a:off x="457200" y="4800600"/>
            <a:ext cx="40386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15182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I/O with Class string</a:t>
            </a:r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Just like other types!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string s1, s2;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cin &gt;&gt; s1;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cin &gt;&gt; s2;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User types in: </a:t>
            </a:r>
            <a:r>
              <a:rPr lang="en-US" sz="2000" b="1">
                <a:solidFill>
                  <a:srgbClr val="0000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one step to the right!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Extraction still ignores whitespace: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s1 receives value </a:t>
            </a:r>
            <a:r>
              <a:rPr lang="en-US" sz="2000" b="1">
                <a:solidFill>
                  <a:srgbClr val="0000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"Move"</a:t>
            </a:r>
            <a:br>
              <a:rPr lang="en-US" sz="2000" b="1">
                <a:solidFill>
                  <a:srgbClr val="0000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s2 receives value </a:t>
            </a:r>
            <a:r>
              <a:rPr lang="en-US" sz="2000" b="1">
                <a:solidFill>
                  <a:srgbClr val="0000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000" b="1">
                <a:solidFill>
                  <a:srgbClr val="00007F"/>
                </a:solidFill>
              </a:rPr>
              <a:t>one</a:t>
            </a:r>
            <a:r>
              <a:rPr lang="en-US" sz="2000" b="1">
                <a:solidFill>
                  <a:srgbClr val="0000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getline()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with Class string</a:t>
            </a:r>
            <a:endParaRPr/>
          </a:p>
        </p:txBody>
      </p:sp>
      <p:sp>
        <p:nvSpPr>
          <p:cNvPr id="478" name="Google Shape;478;p46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complete lines: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string line;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"Enter a line of input: 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getline(cin, line);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line &lt;&lt; "</a:t>
            </a: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END OF OUTPUT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";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Dialogue produced: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Enter a line of input: 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Do be do to you!</a:t>
            </a:r>
            <a:br>
              <a:rPr lang="en-US" sz="2400" u="sng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Do be do to you!</a:t>
            </a: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INPUT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Similar to c-string’s usage of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getline()</a:t>
            </a:r>
            <a:endParaRPr/>
          </a:p>
        </p:txBody>
      </p:sp>
      <p:sp>
        <p:nvSpPr>
          <p:cNvPr id="479" name="Google Shape;479;p4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Other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getline()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Versions</a:t>
            </a:r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specify "delimiter" character: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string line;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 &lt;&lt; "Enter input: 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getline(cin, line, "?");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Receives input until "?" encountered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getline()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actually returns reference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string s1, s2;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getline(cin, s1) &gt;&gt; s2;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Results in: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(cin) &gt;&gt; s2;</a:t>
            </a:r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Pitfall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Mixing Input Methods</a:t>
            </a:r>
            <a:endParaRPr/>
          </a:p>
        </p:txBody>
      </p:sp>
      <p:sp>
        <p:nvSpPr>
          <p:cNvPr id="494" name="Google Shape;494;p48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Be careful mixing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cin &gt;&gt; var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getline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int n;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cin &gt;&gt; n;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getline(cin,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If input is: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42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		Game Start!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Variable n set to 42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line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set to </a:t>
            </a: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string!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cin &gt;&gt; 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skipped leading whitespace, leaving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on stream for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getline()!</a:t>
            </a:r>
            <a:endParaRPr/>
          </a:p>
        </p:txBody>
      </p:sp>
      <p:sp>
        <p:nvSpPr>
          <p:cNvPr id="495" name="Google Shape;495;p4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90600" y="18854"/>
            <a:ext cx="8153400" cy="10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Learning Objectives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7815262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Type for Strings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C-Strings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Character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Manipulation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Tools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Character I/O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member functions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putback, peek, ignore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Standard Class </a:t>
            </a:r>
            <a:r>
              <a:rPr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String processing</a:t>
            </a:r>
            <a:endParaRPr/>
          </a:p>
        </p:txBody>
      </p:sp>
      <p:sp>
        <p:nvSpPr>
          <p:cNvPr id="126" name="Google Shape;126;p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753544" cy="4343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// greet the user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std::string name;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std::cout &lt;&lt; "What is your name? ";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std::getline(std::cin, name);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std::cout &lt;&lt; "Hello " &lt;&lt; name &lt;&lt; ", nice to meet you.\n";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// read file line by line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</a:t>
            </a:r>
            <a:r>
              <a:rPr lang="en-US" sz="1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istringstream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input;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input.str("1\n2\n3\n4\n5\n6\n7\n");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int sum = 0;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for (std::string line; std::getline(input, line); ) {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    sum += std::stoi(line);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std::cout &lt;&lt; "\nThe sum is: " &lt;&lt; sum &lt;&lt; "\n";</a:t>
            </a:r>
            <a:endParaRPr/>
          </a:p>
          <a:p>
            <a:pPr marL="514350" lvl="0" indent="-5143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AutoNum type="arabicParenR"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6" name="Google Shape;51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944" y="1219200"/>
            <a:ext cx="5410200" cy="78914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/>
          <p:nvPr/>
        </p:nvSpPr>
        <p:spPr>
          <a:xfrm>
            <a:off x="381000" y="5192722"/>
            <a:ext cx="57817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http://en.cppreference.com/w/cpp/io/basic_istringstream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8" name="Google Shape;51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7607" y="5562600"/>
            <a:ext cx="4676393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getline()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Processing</a:t>
            </a:r>
            <a:endParaRPr/>
          </a:p>
        </p:txBody>
      </p:sp>
      <p:sp>
        <p:nvSpPr>
          <p:cNvPr id="527" name="Google Shape;527;p52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Same operations available as c-strings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And more!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Over 100 members of standard string class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Some member functions: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.length()</a:t>
            </a:r>
            <a:endParaRPr/>
          </a:p>
          <a:p>
            <a:pPr marL="1143000" lvl="2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Returns length of string variable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•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.at(i)</a:t>
            </a:r>
            <a:endParaRPr/>
          </a:p>
          <a:p>
            <a:pPr marL="1143000" lvl="2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Returns reference to char at position 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5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990600" y="9426"/>
            <a:ext cx="8153400" cy="113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Display 9.7 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Member Functions 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of the Standard Class string (1 of 2)</a:t>
            </a:r>
            <a:endParaRPr/>
          </a:p>
        </p:txBody>
      </p:sp>
      <p:pic>
        <p:nvPicPr>
          <p:cNvPr id="535" name="Google Shape;535;p53" descr="C:\WINDOWS\Desktop\Oh_type\sacitch_C++_ppt\gif\savitchc09d07_1of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19200"/>
            <a:ext cx="6286500" cy="505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>
            <a:spLocks noGrp="1"/>
          </p:cNvSpPr>
          <p:nvPr>
            <p:ph type="title"/>
          </p:nvPr>
        </p:nvSpPr>
        <p:spPr>
          <a:xfrm>
            <a:off x="1066800" y="10263"/>
            <a:ext cx="8077200" cy="113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Display 9.7 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Member Functions 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of the Standard Class string (2 of 2)</a:t>
            </a:r>
            <a:endParaRPr/>
          </a:p>
        </p:txBody>
      </p:sp>
      <p:pic>
        <p:nvPicPr>
          <p:cNvPr id="543" name="Google Shape;543;p54" descr="C:\WINDOWS\Desktop\Oh_type\sacitch_C++_ppt\gif\savitchc09d07_2of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30313"/>
            <a:ext cx="7291387" cy="501808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Difference between reading string and char</a:t>
            </a:r>
            <a:endParaRPr sz="3200"/>
          </a:p>
        </p:txBody>
      </p:sp>
      <p:sp>
        <p:nvSpPr>
          <p:cNvPr id="560" name="Google Shape;560;p5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/>
              <a:t>Char confines input to ASCII characters, special characters unable to use.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/>
              <a:t>String inputs enable other possibilities:</a:t>
            </a:r>
            <a:endParaRPr/>
          </a:p>
        </p:txBody>
      </p:sp>
      <p:sp>
        <p:nvSpPr>
          <p:cNvPr id="561" name="Google Shape;561;p5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562" name="Google Shape;56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3718" y="2663805"/>
            <a:ext cx="3352800" cy="33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08" y="2673814"/>
            <a:ext cx="459172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 rotWithShape="1">
          <a:blip r:embed="rId5">
            <a:alphaModFix/>
          </a:blip>
          <a:srcRect r="6508"/>
          <a:stretch/>
        </p:blipFill>
        <p:spPr>
          <a:xfrm>
            <a:off x="644763" y="4809946"/>
            <a:ext cx="4560073" cy="128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e70f9e678_0_0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Encoding &amp; Codepage</a:t>
            </a:r>
            <a:endParaRPr/>
          </a:p>
        </p:txBody>
      </p:sp>
      <p:sp>
        <p:nvSpPr>
          <p:cNvPr id="571" name="Google Shape;571;g11e70f9e678_0_0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IBM 時即以 codepage 稱呼 BIOS 支援的字元編碼</a:t>
            </a:r>
            <a:endParaRPr sz="2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ASCII 是英語區的 codepage</a:t>
            </a:r>
            <a:endParaRPr sz="2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400"/>
              <a:t>使用 7bit 表示一個英數字及符號</a:t>
            </a:r>
            <a:endParaRPr sz="2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資策會聯合倚天中文等台灣軟體商定義 big5 編碼以表示繁體中文，使用 2 byte 表示一個漢字。</a:t>
            </a:r>
            <a:endParaRPr sz="2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400"/>
              <a:t>BBS 雙色字就是針對這兩個 byte 上不同顏色產生的 bug/feature </a:t>
            </a:r>
            <a:endParaRPr sz="2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微軟推出繁中版 windows 時，採用 big5 編碼， codepage 編號 950</a:t>
            </a:r>
            <a:endParaRPr sz="2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萬國碼推出可變長度編碼的 utf8 統一全世界所有語言的編碼，在 windwos 中 codepage 編號 65001</a:t>
            </a:r>
            <a:endParaRPr sz="2600"/>
          </a:p>
        </p:txBody>
      </p:sp>
      <p:sp>
        <p:nvSpPr>
          <p:cNvPr id="572" name="Google Shape;572;g11e70f9e678_0_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e70f9e678_0_9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Encoding &amp; Codepage</a:t>
            </a:r>
            <a:endParaRPr/>
          </a:p>
        </p:txBody>
      </p:sp>
      <p:sp>
        <p:nvSpPr>
          <p:cNvPr id="579" name="Google Shape;579;g11e70f9e678_0_9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11e70f9e678_0_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581" name="Google Shape;581;g11e70f9e67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9205"/>
            <a:ext cx="8534400" cy="457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e70f9e678_0_24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Encoding &amp; Codepage</a:t>
            </a:r>
            <a:endParaRPr/>
          </a:p>
        </p:txBody>
      </p:sp>
      <p:sp>
        <p:nvSpPr>
          <p:cNvPr id="588" name="Google Shape;588;g11e70f9e678_0_2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Linux 除非特別設定，全部都是 utf8 編碼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Windows 命令列預設編碼是控制台上選的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可以用 chcp 指令切換 codepage</a:t>
            </a:r>
            <a:endParaRPr/>
          </a:p>
        </p:txBody>
      </p:sp>
      <p:sp>
        <p:nvSpPr>
          <p:cNvPr id="589" name="Google Shape;589;g11e70f9e678_0_2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590" name="Google Shape;590;g11e70f9e67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194" y="2793275"/>
            <a:ext cx="45965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1e70f9e678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00" y="4211471"/>
            <a:ext cx="4596574" cy="6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e70f9e678_0_33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Encoding &amp; Codepage</a:t>
            </a:r>
            <a:endParaRPr/>
          </a:p>
        </p:txBody>
      </p:sp>
      <p:sp>
        <p:nvSpPr>
          <p:cNvPr id="598" name="Google Shape;598;g11e70f9e678_0_33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直接寫在原始碼中的字串，內容受原始碼檔案使用的文字編碼影響</a:t>
            </a:r>
            <a:endParaRPr/>
          </a:p>
        </p:txBody>
      </p:sp>
      <p:sp>
        <p:nvSpPr>
          <p:cNvPr id="599" name="Google Shape;599;g11e70f9e678_0_3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00" name="Google Shape;600;g11e70f9e678_0_33"/>
          <p:cNvSpPr txBox="1"/>
          <p:nvPr/>
        </p:nvSpPr>
        <p:spPr>
          <a:xfrm>
            <a:off x="1751350" y="2409200"/>
            <a:ext cx="35709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big5.cpp：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std::cout &lt;&lt; “測試\n”;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1" name="Google Shape;601;g11e70f9e678_0_33"/>
          <p:cNvSpPr txBox="1"/>
          <p:nvPr/>
        </p:nvSpPr>
        <p:spPr>
          <a:xfrm>
            <a:off x="3229900" y="3228900"/>
            <a:ext cx="6138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編譯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g11e70f9e678_0_33"/>
          <p:cNvSpPr txBox="1"/>
          <p:nvPr/>
        </p:nvSpPr>
        <p:spPr>
          <a:xfrm>
            <a:off x="2787700" y="4048600"/>
            <a:ext cx="14982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在 utf8 環境執行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g11e70f9e678_0_33"/>
          <p:cNvSpPr txBox="1"/>
          <p:nvPr/>
        </p:nvSpPr>
        <p:spPr>
          <a:xfrm>
            <a:off x="2989000" y="4868300"/>
            <a:ext cx="10956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輸出亂碼！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4" name="Google Shape;604;g11e70f9e678_0_33"/>
          <p:cNvCxnSpPr>
            <a:stCxn id="600" idx="2"/>
            <a:endCxn id="601" idx="0"/>
          </p:cNvCxnSpPr>
          <p:nvPr/>
        </p:nvCxnSpPr>
        <p:spPr>
          <a:xfrm>
            <a:off x="3536800" y="2809400"/>
            <a:ext cx="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g11e70f9e678_0_33"/>
          <p:cNvCxnSpPr>
            <a:stCxn id="601" idx="2"/>
            <a:endCxn id="602" idx="0"/>
          </p:cNvCxnSpPr>
          <p:nvPr/>
        </p:nvCxnSpPr>
        <p:spPr>
          <a:xfrm>
            <a:off x="3536800" y="3629100"/>
            <a:ext cx="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11e70f9e678_0_33"/>
          <p:cNvCxnSpPr>
            <a:stCxn id="602" idx="2"/>
            <a:endCxn id="603" idx="0"/>
          </p:cNvCxnSpPr>
          <p:nvPr/>
        </p:nvCxnSpPr>
        <p:spPr>
          <a:xfrm>
            <a:off x="3536800" y="4448800"/>
            <a:ext cx="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70f9e678_0_47"/>
          <p:cNvSpPr txBox="1"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Encoding &amp; Codepage</a:t>
            </a:r>
            <a:endParaRPr/>
          </a:p>
        </p:txBody>
      </p:sp>
      <p:sp>
        <p:nvSpPr>
          <p:cNvPr id="613" name="Google Shape;613;g11e70f9e678_0_47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C++ 可以指定字面字串為 utf8 編碼</a:t>
            </a:r>
            <a:endParaRPr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system(“chcp 65001”);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std::string str = u8”測試”;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std::cout &lt;&lt; str &lt;&lt; “\n”;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其他各國編碼：建議使用 libicu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https://github.com/unicode-org/icu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注意原始碼檔案的編碼以及編譯器的編碼選項</a:t>
            </a:r>
            <a:endParaRPr/>
          </a:p>
        </p:txBody>
      </p:sp>
      <p:sp>
        <p:nvSpPr>
          <p:cNvPr id="614" name="Google Shape;614;g11e70f9e678_0_4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Two string types: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C-strings </a:t>
            </a:r>
            <a:r>
              <a:rPr lang="en-US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→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 cstring[256] = “Start Game!”;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Array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base type char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can be indexed as an array.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End of string marked with null,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‘\0’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and hold Length – 1 characters.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Be careful not to overwrite the ‘\0’ character.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"Older" method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inherited from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Typically </a:t>
            </a:r>
            <a:r>
              <a:rPr lang="en-US" sz="2000">
                <a:solidFill>
                  <a:srgbClr val="FF0000"/>
                </a:solidFill>
              </a:rPr>
              <a:t>"partially-filled"</a:t>
            </a:r>
            <a:r>
              <a:rPr lang="en-US" sz="2000"/>
              <a:t> array: large enough to hold max-size string and end with null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class</a:t>
            </a:r>
            <a:r>
              <a:rPr lang="en-US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 →</a:t>
            </a:r>
            <a:r>
              <a:rPr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string sstring = “Start Game!”;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Uses templates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135" name="Google Shape;135;p5"/>
          <p:cNvGraphicFramePr/>
          <p:nvPr/>
        </p:nvGraphicFramePr>
        <p:xfrm>
          <a:off x="1447800" y="4648200"/>
          <a:ext cx="6857900" cy="396250"/>
        </p:xfrm>
        <a:graphic>
          <a:graphicData uri="http://schemas.openxmlformats.org/drawingml/2006/table">
            <a:tbl>
              <a:tblPr firstRow="1" bandRow="1">
                <a:noFill/>
                <a:tableStyleId>{97DF7DA7-F7A1-4961-8758-392322062E48}</a:tableStyleId>
              </a:tblPr>
              <a:tblGrid>
                <a:gridCol w="48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9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6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" name="Google Shape;136;p5"/>
          <p:cNvSpPr txBox="1"/>
          <p:nvPr/>
        </p:nvSpPr>
        <p:spPr>
          <a:xfrm>
            <a:off x="1447800" y="4343400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s[0]  s[1]    s[2]   s[3]  s[4]   s[5]   s[6]  s[7]   s[8]   s[9]  s[10] s[11] s[12] s[13]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6"/>
          <p:cNvSpPr txBox="1">
            <a:spLocks noGrp="1"/>
          </p:cNvSpPr>
          <p:nvPr>
            <p:ph type="title"/>
          </p:nvPr>
        </p:nvSpPr>
        <p:spPr>
          <a:xfrm>
            <a:off x="979553" y="52829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Load &amp; Translate Board Data</a:t>
            </a:r>
            <a:endParaRPr/>
          </a:p>
        </p:txBody>
      </p:sp>
      <p:sp>
        <p:nvSpPr>
          <p:cNvPr id="620" name="Google Shape;620;p5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381000" y="1219199"/>
            <a:ext cx="8534400" cy="152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FKai-SB"/>
              <a:buChar char="•"/>
            </a:pP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地城遊戲中需要有存讀檔功能讓玩家可保留遊玩進度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FKai-SB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檔案中有地圖版面資訊、玩家與生物位置</a:t>
            </a:r>
            <a:endParaRPr sz="20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FKai-SB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getline</a:t>
            </a:r>
            <a:r>
              <a:rPr lang="en-US" sz="200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處理讀取的資訊</a:t>
            </a:r>
            <a:endParaRPr sz="20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22" name="Google Shape;62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308" y="2771775"/>
            <a:ext cx="37909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2749007"/>
            <a:ext cx="28670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6"/>
          <p:cNvSpPr txBox="1"/>
          <p:nvPr/>
        </p:nvSpPr>
        <p:spPr>
          <a:xfrm>
            <a:off x="709612" y="5435057"/>
            <a:ext cx="4038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文件中儲存有版面(大小、牆壁分布)、玩家與生物的資訊</a:t>
            </a:r>
            <a:endParaRPr/>
          </a:p>
        </p:txBody>
      </p:sp>
      <p:sp>
        <p:nvSpPr>
          <p:cNvPr id="625" name="Google Shape;625;p56"/>
          <p:cNvSpPr txBox="1"/>
          <p:nvPr/>
        </p:nvSpPr>
        <p:spPr>
          <a:xfrm>
            <a:off x="4981577" y="5402928"/>
            <a:ext cx="4038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利用讀檔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ifstream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與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功能將資訊讀進遊戲中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31" name="Google Shape;631;p57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Load &amp; Translate Board Data</a:t>
            </a:r>
            <a:endParaRPr/>
          </a:p>
        </p:txBody>
      </p:sp>
      <p:pic>
        <p:nvPicPr>
          <p:cNvPr id="632" name="Google Shape;632;p57"/>
          <p:cNvPicPr preferRelativeResize="0"/>
          <p:nvPr/>
        </p:nvPicPr>
        <p:blipFill rotWithShape="1">
          <a:blip r:embed="rId3">
            <a:alphaModFix/>
          </a:blip>
          <a:srcRect r="9240"/>
          <a:stretch/>
        </p:blipFill>
        <p:spPr>
          <a:xfrm>
            <a:off x="304800" y="1197801"/>
            <a:ext cx="8277683" cy="459581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7"/>
          <p:cNvSpPr txBox="1"/>
          <p:nvPr/>
        </p:nvSpPr>
        <p:spPr>
          <a:xfrm>
            <a:off x="3567182" y="1419900"/>
            <a:ext cx="1210588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lib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57"/>
          <p:cNvSpPr txBox="1"/>
          <p:nvPr/>
        </p:nvSpPr>
        <p:spPr>
          <a:xfrm>
            <a:off x="6858000" y="2819400"/>
            <a:ext cx="156966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版面資料變數</a:t>
            </a:r>
            <a:endParaRPr/>
          </a:p>
        </p:txBody>
      </p:sp>
      <p:sp>
        <p:nvSpPr>
          <p:cNvPr id="635" name="Google Shape;635;p57"/>
          <p:cNvSpPr txBox="1"/>
          <p:nvPr/>
        </p:nvSpPr>
        <p:spPr>
          <a:xfrm>
            <a:off x="4172476" y="3946406"/>
            <a:ext cx="2533124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版面初始化與讀取檔案</a:t>
            </a:r>
            <a:endParaRPr/>
          </a:p>
        </p:txBody>
      </p:sp>
      <p:sp>
        <p:nvSpPr>
          <p:cNvPr id="636" name="Google Shape;636;p57"/>
          <p:cNvSpPr txBox="1"/>
          <p:nvPr/>
        </p:nvSpPr>
        <p:spPr>
          <a:xfrm>
            <a:off x="3733800" y="4668838"/>
            <a:ext cx="1161524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輸出版面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219200"/>
            <a:ext cx="5820587" cy="473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43" name="Google Shape;643;p58"/>
          <p:cNvSpPr txBox="1"/>
          <p:nvPr/>
        </p:nvSpPr>
        <p:spPr>
          <a:xfrm>
            <a:off x="3820130" y="2873105"/>
            <a:ext cx="156966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讀取版面大小</a:t>
            </a:r>
            <a:endParaRPr/>
          </a:p>
        </p:txBody>
      </p:sp>
      <p:sp>
        <p:nvSpPr>
          <p:cNvPr id="644" name="Google Shape;644;p5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Load &amp; Translate Board Data</a:t>
            </a:r>
            <a:endParaRPr/>
          </a:p>
        </p:txBody>
      </p:sp>
      <p:sp>
        <p:nvSpPr>
          <p:cNvPr id="645" name="Google Shape;645;p58"/>
          <p:cNvSpPr txBox="1"/>
          <p:nvPr/>
        </p:nvSpPr>
        <p:spPr>
          <a:xfrm>
            <a:off x="3962400" y="4228779"/>
            <a:ext cx="156966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讀取地圖資料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9"/>
          <p:cNvPicPr preferRelativeResize="0"/>
          <p:nvPr/>
        </p:nvPicPr>
        <p:blipFill rotWithShape="1">
          <a:blip r:embed="rId3">
            <a:alphaModFix/>
          </a:blip>
          <a:srcRect b="7064"/>
          <a:stretch/>
        </p:blipFill>
        <p:spPr>
          <a:xfrm>
            <a:off x="1773978" y="1389677"/>
            <a:ext cx="5596044" cy="453584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52" name="Google Shape;652;p59"/>
          <p:cNvSpPr txBox="1"/>
          <p:nvPr/>
        </p:nvSpPr>
        <p:spPr>
          <a:xfrm>
            <a:off x="4855519" y="3962400"/>
            <a:ext cx="341632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根據檔案文字轉為版面合法資料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53" name="Google Shape;653;p59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Load &amp; Translate Board Data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659" name="Google Shape;65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959" y="4252912"/>
            <a:ext cx="37909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" y="4114800"/>
            <a:ext cx="28670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0"/>
          <p:cNvSpPr/>
          <p:nvPr/>
        </p:nvSpPr>
        <p:spPr>
          <a:xfrm rot="-5400000">
            <a:off x="3892250" y="5110257"/>
            <a:ext cx="397933" cy="10802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0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Load &amp; Translate Board Data</a:t>
            </a:r>
            <a:endParaRPr/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0" y="1226407"/>
            <a:ext cx="5159670" cy="272878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0"/>
          <p:cNvSpPr txBox="1"/>
          <p:nvPr/>
        </p:nvSpPr>
        <p:spPr>
          <a:xfrm>
            <a:off x="5531388" y="1731561"/>
            <a:ext cx="1107996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讀取輸入</a:t>
            </a:r>
            <a:endParaRPr/>
          </a:p>
        </p:txBody>
      </p:sp>
      <p:sp>
        <p:nvSpPr>
          <p:cNvPr id="665" name="Google Shape;665;p60"/>
          <p:cNvSpPr txBox="1"/>
          <p:nvPr/>
        </p:nvSpPr>
        <p:spPr>
          <a:xfrm>
            <a:off x="4631322" y="3352800"/>
            <a:ext cx="1107996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輸出版面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Input Canvas &amp; Elements</a:t>
            </a:r>
            <a:endParaRPr/>
          </a:p>
        </p:txBody>
      </p:sp>
      <p:sp>
        <p:nvSpPr>
          <p:cNvPr id="671" name="Google Shape;671;p6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672" name="Google Shape;67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219200"/>
            <a:ext cx="2609969" cy="314646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1"/>
          <p:cNvSpPr txBox="1"/>
          <p:nvPr/>
        </p:nvSpPr>
        <p:spPr>
          <a:xfrm>
            <a:off x="256801" y="4485796"/>
            <a:ext cx="1454244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Line Inputs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1739147" y="5143500"/>
            <a:ext cx="1210733" cy="49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61"/>
          <p:cNvPicPr preferRelativeResize="0"/>
          <p:nvPr/>
        </p:nvPicPr>
        <p:blipFill rotWithShape="1">
          <a:blip r:embed="rId4">
            <a:alphaModFix/>
          </a:blip>
          <a:srcRect r="11967" b="31179"/>
          <a:stretch/>
        </p:blipFill>
        <p:spPr>
          <a:xfrm>
            <a:off x="3254828" y="2743532"/>
            <a:ext cx="5644010" cy="334361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1"/>
          <p:cNvSpPr/>
          <p:nvPr/>
        </p:nvSpPr>
        <p:spPr>
          <a:xfrm>
            <a:off x="1739147" y="4670462"/>
            <a:ext cx="295216" cy="815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1"/>
          <p:cNvSpPr txBox="1"/>
          <p:nvPr/>
        </p:nvSpPr>
        <p:spPr>
          <a:xfrm>
            <a:off x="7098345" y="2293573"/>
            <a:ext cx="1800493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Playable State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Input Canvas &amp; Elements</a:t>
            </a:r>
            <a:endParaRPr/>
          </a:p>
        </p:txBody>
      </p:sp>
      <p:sp>
        <p:nvSpPr>
          <p:cNvPr id="683" name="Google Shape;683;p62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684" name="Google Shape;684;p62"/>
          <p:cNvPicPr preferRelativeResize="0"/>
          <p:nvPr/>
        </p:nvPicPr>
        <p:blipFill rotWithShape="1">
          <a:blip r:embed="rId3">
            <a:alphaModFix/>
          </a:blip>
          <a:srcRect t="10500"/>
          <a:stretch/>
        </p:blipFill>
        <p:spPr>
          <a:xfrm>
            <a:off x="914400" y="1295400"/>
            <a:ext cx="5478690" cy="48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2"/>
          <p:cNvSpPr txBox="1"/>
          <p:nvPr/>
        </p:nvSpPr>
        <p:spPr>
          <a:xfrm>
            <a:off x="3653745" y="1600200"/>
            <a:ext cx="1107996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讀取輸入</a:t>
            </a:r>
            <a:endParaRPr/>
          </a:p>
        </p:txBody>
      </p:sp>
      <p:sp>
        <p:nvSpPr>
          <p:cNvPr id="686" name="Google Shape;686;p62"/>
          <p:cNvSpPr txBox="1"/>
          <p:nvPr/>
        </p:nvSpPr>
        <p:spPr>
          <a:xfrm>
            <a:off x="3810000" y="2895600"/>
            <a:ext cx="156966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建立合法位置</a:t>
            </a:r>
            <a:endParaRPr/>
          </a:p>
        </p:txBody>
      </p:sp>
      <p:sp>
        <p:nvSpPr>
          <p:cNvPr id="687" name="Google Shape;687;p62"/>
          <p:cNvSpPr txBox="1"/>
          <p:nvPr/>
        </p:nvSpPr>
        <p:spPr>
          <a:xfrm>
            <a:off x="2868915" y="5718284"/>
            <a:ext cx="1569660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更改物件參數</a:t>
            </a:r>
            <a:endParaRPr/>
          </a:p>
        </p:txBody>
      </p:sp>
      <p:pic>
        <p:nvPicPr>
          <p:cNvPr id="688" name="Google Shape;688;p62"/>
          <p:cNvPicPr preferRelativeResize="0"/>
          <p:nvPr/>
        </p:nvPicPr>
        <p:blipFill rotWithShape="1">
          <a:blip r:embed="rId4">
            <a:alphaModFix/>
          </a:blip>
          <a:srcRect r="10133" b="21969"/>
          <a:stretch/>
        </p:blipFill>
        <p:spPr>
          <a:xfrm>
            <a:off x="4632301" y="3429000"/>
            <a:ext cx="4054499" cy="266784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 txBox="1"/>
          <p:nvPr/>
        </p:nvSpPr>
        <p:spPr>
          <a:xfrm>
            <a:off x="6424642" y="3030647"/>
            <a:ext cx="2262158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遊戲內移至對應位置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C-string and </a:t>
            </a:r>
            <a:r>
              <a:rPr lang="en-US" sz="36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Object Conversions</a:t>
            </a:r>
            <a:endParaRPr/>
          </a:p>
        </p:txBody>
      </p:sp>
      <p:sp>
        <p:nvSpPr>
          <p:cNvPr id="696" name="Google Shape;696;p63"/>
          <p:cNvSpPr txBox="1">
            <a:spLocks noGrp="1"/>
          </p:cNvSpPr>
          <p:nvPr>
            <p:ph type="body" idx="1"/>
          </p:nvPr>
        </p:nvSpPr>
        <p:spPr>
          <a:xfrm>
            <a:off x="376238" y="1219200"/>
            <a:ext cx="8767762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Automatic type conversions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From c-string to string object: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char aCString[] = “Game Start!";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string stringVar;</a:t>
            </a:r>
            <a:br>
              <a:rPr lang="en-US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stringVar = aCstring; // Legal and appropriate!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From string to c-string must use explicit conversion: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 strcpy(aCString, stringVar.c_str());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aCString = stringVar;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//ILLEGAL! No auto-conversion</a:t>
            </a:r>
            <a:endParaRPr/>
          </a:p>
        </p:txBody>
      </p:sp>
      <p:sp>
        <p:nvSpPr>
          <p:cNvPr id="697" name="Google Shape;697;p63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704" name="Google Shape;704;p6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C-string variable is "array of characters"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 addition of null character, "\0"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C-strings act like arrays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Cannot assign, compare like simple variables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Libraries &lt;cctype&gt; &amp; &lt;string&gt; have useful manipulating functions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cin.get()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reads next single character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getline()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versions allow full line reading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Class string objects are better-behaved than c-strings</a:t>
            </a:r>
            <a:endParaRPr/>
          </a:p>
        </p:txBody>
      </p:sp>
      <p:sp>
        <p:nvSpPr>
          <p:cNvPr id="705" name="Google Shape;705;p64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"/>
          <p:cNvSpPr txBox="1">
            <a:spLocks noGrp="1"/>
          </p:cNvSpPr>
          <p:nvPr>
            <p:ph type="ctrTitle"/>
          </p:nvPr>
        </p:nvSpPr>
        <p:spPr>
          <a:xfrm>
            <a:off x="1143000" y="2362200"/>
            <a:ext cx="6858000" cy="119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 Design Workshop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C-Strings</a:t>
            </a: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Array with base type </a:t>
            </a:r>
            <a:r>
              <a:rPr lang="en-US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character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indexed variable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extra character: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"\0"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Called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"null character"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End marker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We’ve used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c-strings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Literal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"Hello"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stored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c-string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1066800" y="18854"/>
            <a:ext cx="8077200" cy="10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5 Cards Poker Game (5PK)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67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 typical 5 cards poker game, each player gets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hand of 5 cards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deck(</a:t>
            </a: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一副牌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is shuffled and cards are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dealt one at a time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from the deck and added to the players' hands.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 some games, cards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removed from a hand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and new cards can be added.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game is won or lost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depending on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value (ace, 2, ..., king) and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suit (spades, diamonds, clubs, hearts) </a:t>
            </a:r>
            <a:endParaRPr/>
          </a:p>
          <a:p>
            <a:pPr marL="34290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 the cards that a player receives.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ranking list as for hands is shown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See next page</a:t>
            </a:r>
            <a:endParaRPr/>
          </a:p>
        </p:txBody>
      </p:sp>
      <p:sp>
        <p:nvSpPr>
          <p:cNvPr id="726" name="Google Shape;726;p6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2057400" cy="562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 card poker hands ranking: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2" name="Google Shape;732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-7978"/>
            <a:ext cx="5181869" cy="68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9"/>
          <p:cNvSpPr txBox="1">
            <a:spLocks noGrp="1"/>
          </p:cNvSpPr>
          <p:nvPr>
            <p:ph type="title"/>
          </p:nvPr>
        </p:nvSpPr>
        <p:spPr>
          <a:xfrm>
            <a:off x="1066800" y="8640"/>
            <a:ext cx="8077200" cy="113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Write a program of 5PK for one player  who plays with computer</a:t>
            </a:r>
            <a:endParaRPr sz="3200"/>
          </a:p>
        </p:txBody>
      </p:sp>
      <p:pic>
        <p:nvPicPr>
          <p:cNvPr id="739" name="Google Shape;739;p6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379" y="1219200"/>
            <a:ext cx="8621241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990600" y="9426"/>
            <a:ext cx="8153400" cy="113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5PK type I: Five-card Stud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Players and Cards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52-card deck is used, and only five cards per player are dealt.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Play</a:t>
            </a:r>
            <a:endParaRPr/>
          </a:p>
          <a:p>
            <a:pPr marL="8001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deck is shuffled. </a:t>
            </a:r>
            <a:endParaRPr/>
          </a:p>
          <a:p>
            <a:pPr marL="8001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player places an ante (bet) in the pot.</a:t>
            </a:r>
            <a:endParaRPr/>
          </a:p>
          <a:p>
            <a:pPr marL="8001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player is dealt 5 cards (hand) face up, one at a time from the deck and added to the players' hands.</a:t>
            </a:r>
            <a:endParaRPr/>
          </a:p>
          <a:p>
            <a:pPr marL="8001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player wins if his/her hand is on the hands ranking list.</a:t>
            </a:r>
            <a:endParaRPr/>
          </a:p>
          <a:p>
            <a:pPr marL="1143000" lvl="2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Note that the banker is your program (computer)</a:t>
            </a:r>
            <a:endParaRPr/>
          </a:p>
          <a:p>
            <a:pPr marL="8001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Repeat to step 1.</a:t>
            </a: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title"/>
          </p:nvPr>
        </p:nvSpPr>
        <p:spPr>
          <a:xfrm>
            <a:off x="990600" y="18853"/>
            <a:ext cx="8153400" cy="106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Let’s start to design “Classes”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3" name="Google Shape;75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4172" y="2942376"/>
            <a:ext cx="3962400" cy="2835593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sp>
        <p:nvSpPr>
          <p:cNvPr id="754" name="Google Shape;754;p71"/>
          <p:cNvSpPr/>
          <p:nvPr/>
        </p:nvSpPr>
        <p:spPr>
          <a:xfrm>
            <a:off x="4495800" y="914400"/>
            <a:ext cx="4419600" cy="2057400"/>
          </a:xfrm>
          <a:prstGeom prst="cloud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9999FE"/>
              </a:gs>
              <a:gs pos="9000">
                <a:srgbClr val="0C0CFF"/>
              </a:gs>
              <a:gs pos="60000">
                <a:srgbClr val="00009B"/>
              </a:gs>
              <a:gs pos="100000">
                <a:srgbClr val="00009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Tell me your Classes for this game</a:t>
            </a:r>
            <a:endParaRPr/>
          </a:p>
        </p:txBody>
      </p:sp>
      <p:sp>
        <p:nvSpPr>
          <p:cNvPr id="755" name="Google Shape;755;p71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05206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Variable</a:t>
            </a:r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7815262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Array of characters: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char s[10];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Declares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c-string variable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hold up to 9 characters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+ one null character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Typically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"partially-filled"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array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Declare large enough to hold max-size string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Indicate end with null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Only difference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standard array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Must contain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character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066800" y="18854"/>
            <a:ext cx="8076414" cy="10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Storage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standard array: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s[10];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If s contains string "Hi Mom", stored as:</a:t>
            </a:r>
            <a:endParaRPr/>
          </a:p>
        </p:txBody>
      </p:sp>
      <p:pic>
        <p:nvPicPr>
          <p:cNvPr id="160" name="Google Shape;160;p8" descr="C:\WINDOWS\Desktop\Oh_type\sacitch_C++_ppt\gif\savitchc09d_p370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04" y="2590800"/>
            <a:ext cx="8841382" cy="63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1066800" y="8640"/>
            <a:ext cx="8077200" cy="105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C-String Initialization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Can initialize c-string: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startMessage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[20] = “Start Game!”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Needn’t fill entire array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Initialization places "\0" at end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Can omit array-size: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firstWord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[] = “Start";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Automatically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size one more than length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of quoted string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NOT same as:</a:t>
            </a:r>
            <a:endParaRPr dirty="0"/>
          </a:p>
          <a:p>
            <a:pPr marL="457200" lvl="1" indent="0">
              <a:lnSpc>
                <a:spcPct val="90000"/>
              </a:lnSpc>
              <a:spcBef>
                <a:spcPts val="800"/>
              </a:spcBef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firstWord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[] = {</a:t>
            </a:r>
            <a:r>
              <a:rPr lang="en-US" altLang="zh-TW" sz="1900" dirty="0">
                <a:latin typeface="Courier New"/>
                <a:ea typeface="Courier New"/>
                <a:cs typeface="Courier New"/>
                <a:sym typeface="Courier New"/>
              </a:rPr>
              <a:t>‘S’, ‘t’, ‘a’, ‘r’, ‘t’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It is the same as</a:t>
            </a:r>
          </a:p>
          <a:p>
            <a:pPr marL="457200" lvl="1" indent="0">
              <a:lnSpc>
                <a:spcPct val="90000"/>
              </a:lnSpc>
              <a:spcBef>
                <a:spcPts val="800"/>
              </a:spcBef>
              <a:buSzPts val="2000"/>
              <a:buNone/>
            </a:pPr>
            <a:r>
              <a:rPr lang="en-US" altLang="zh-TW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altLang="zh-TW" sz="1900" dirty="0"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lang="en-US" altLang="zh-TW" sz="1900" dirty="0" err="1">
                <a:latin typeface="Courier New"/>
                <a:ea typeface="Courier New"/>
                <a:cs typeface="Courier New"/>
                <a:sym typeface="Courier New"/>
              </a:rPr>
              <a:t>firstWord</a:t>
            </a:r>
            <a:r>
              <a:rPr lang="en-US" altLang="zh-TW" sz="1900" dirty="0">
                <a:latin typeface="Courier New"/>
                <a:ea typeface="Courier New"/>
                <a:cs typeface="Courier New"/>
                <a:sym typeface="Courier New"/>
              </a:rPr>
              <a:t>[] = {‘S’, ‘t’, ‘a’, ‘r’, ‘t’, ‘\0’};</a:t>
            </a:r>
            <a:br>
              <a:rPr lang="en-US" altLang="zh-TW" sz="2400" dirty="0"/>
            </a:b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altLang="zh-TW" sz="2000" dirty="0"/>
              <a:t>What about?</a:t>
            </a:r>
          </a:p>
          <a:p>
            <a:pPr marL="457200" lvl="1" indent="0">
              <a:lnSpc>
                <a:spcPct val="90000"/>
              </a:lnSpc>
              <a:spcBef>
                <a:spcPts val="800"/>
              </a:spcBef>
              <a:buSzPts val="2000"/>
              <a:buNone/>
            </a:pPr>
            <a:r>
              <a:rPr lang="en-US" altLang="zh-TW" sz="1900" dirty="0">
                <a:latin typeface="Courier New"/>
                <a:ea typeface="Courier New"/>
                <a:cs typeface="Courier New"/>
                <a:sym typeface="Courier New"/>
              </a:rPr>
              <a:t>  char </a:t>
            </a:r>
            <a:r>
              <a:rPr lang="en-US" altLang="zh-TW" sz="1900" dirty="0" err="1">
                <a:latin typeface="Courier New"/>
                <a:ea typeface="Courier New"/>
                <a:cs typeface="Courier New"/>
                <a:sym typeface="Courier New"/>
              </a:rPr>
              <a:t>firstWord</a:t>
            </a:r>
            <a:r>
              <a:rPr lang="en-US" altLang="zh-TW" sz="1900" dirty="0">
                <a:latin typeface="Courier New"/>
                <a:ea typeface="Courier New"/>
                <a:cs typeface="Courier New"/>
                <a:sym typeface="Courier New"/>
              </a:rPr>
              <a:t>[] = {“S”, “t”, “a”, “r”, “t”, “\0”};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佈景主題1">
  <a:themeElements>
    <a:clrScheme name="Cloud skipper desig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3506</Words>
  <Application>Microsoft Office PowerPoint</Application>
  <PresentationFormat>如螢幕大小 (4:3)</PresentationFormat>
  <Paragraphs>536</Paragraphs>
  <Slides>64</Slides>
  <Notes>63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2" baseType="lpstr">
      <vt:lpstr>Arial</vt:lpstr>
      <vt:lpstr>Calibri</vt:lpstr>
      <vt:lpstr>Arial Narrow</vt:lpstr>
      <vt:lpstr>DFKai-SB</vt:lpstr>
      <vt:lpstr>Times New Roman</vt:lpstr>
      <vt:lpstr>Consolas</vt:lpstr>
      <vt:lpstr>Courier New</vt:lpstr>
      <vt:lpstr>佈景主題1</vt:lpstr>
      <vt:lpstr>Chapter 9</vt:lpstr>
      <vt:lpstr>想一想</vt:lpstr>
      <vt:lpstr>想一想</vt:lpstr>
      <vt:lpstr>Learning Objectives</vt:lpstr>
      <vt:lpstr>Introduction</vt:lpstr>
      <vt:lpstr>C-Strings</vt:lpstr>
      <vt:lpstr>C-String Variable</vt:lpstr>
      <vt:lpstr>C-String Storage</vt:lpstr>
      <vt:lpstr>C-String Initialization</vt:lpstr>
      <vt:lpstr>C-String Indexes</vt:lpstr>
      <vt:lpstr>C-String Index Manipulation</vt:lpstr>
      <vt:lpstr>Library</vt:lpstr>
      <vt:lpstr>= and == with C-strings</vt:lpstr>
      <vt:lpstr>The &lt;cstring&gt; Library:  Display 9.1  Some Predefined C-String Functions in &lt;cstring&gt; (1 of 2)</vt:lpstr>
      <vt:lpstr>The &lt;cstring&gt; Library:  Display 9.1  Some Predefined C-String Functions in &lt;cstring&gt; (2 of 2)</vt:lpstr>
      <vt:lpstr>Character-Manipulating Functions: Display 9.3  Some Functions in &lt;cctype&gt; (1 of 3)</vt:lpstr>
      <vt:lpstr>Character-Manipulating Functions: Display 9.3  Some Functions in &lt;cctype&gt; (3 of 3)</vt:lpstr>
      <vt:lpstr>Character-Manipulating Functions: Display 9.3  Some Functions in &lt;cctype&gt; (3 of 3)</vt:lpstr>
      <vt:lpstr>C-string Functions: strlen()and strcat()</vt:lpstr>
      <vt:lpstr>C-string Arguments and Parameters</vt:lpstr>
      <vt:lpstr>C-String Output</vt:lpstr>
      <vt:lpstr>C-String Input</vt:lpstr>
      <vt:lpstr>C-String Input Example</vt:lpstr>
      <vt:lpstr>C-String Line Input</vt:lpstr>
      <vt:lpstr>Command Line Arguments</vt:lpstr>
      <vt:lpstr>Example: Command Line Arguments</vt:lpstr>
      <vt:lpstr>Character I/O</vt:lpstr>
      <vt:lpstr>cin.get() and cout.put()</vt:lpstr>
      <vt:lpstr>More Member Functions</vt:lpstr>
      <vt:lpstr>Standard Class string</vt:lpstr>
      <vt:lpstr>Display 9.4: Program Using the Class string</vt:lpstr>
      <vt:lpstr>String Class: Member Functions</vt:lpstr>
      <vt:lpstr>find()</vt:lpstr>
      <vt:lpstr>find()</vt:lpstr>
      <vt:lpstr>String Class</vt:lpstr>
      <vt:lpstr>I/O with Class string</vt:lpstr>
      <vt:lpstr>getline() with Class string</vt:lpstr>
      <vt:lpstr>Other getline() Versions</vt:lpstr>
      <vt:lpstr>Pitfall: Mixing Input Methods</vt:lpstr>
      <vt:lpstr>getline() Example</vt:lpstr>
      <vt:lpstr>Class string Processing</vt:lpstr>
      <vt:lpstr>Display 9.7  Member Functions  of the Standard Class string (1 of 2)</vt:lpstr>
      <vt:lpstr>Display 9.7  Member Functions  of the Standard Class string (2 of 2)</vt:lpstr>
      <vt:lpstr>Difference between reading string and char</vt:lpstr>
      <vt:lpstr>Encoding &amp; Codepage</vt:lpstr>
      <vt:lpstr>Encoding &amp; Codepage</vt:lpstr>
      <vt:lpstr>Encoding &amp; Codepage</vt:lpstr>
      <vt:lpstr>Encoding &amp; Codepage</vt:lpstr>
      <vt:lpstr>Encoding &amp; Codepage</vt:lpstr>
      <vt:lpstr>Example: Load &amp; Translate Board Data</vt:lpstr>
      <vt:lpstr>Example: Load &amp; Translate Board Data</vt:lpstr>
      <vt:lpstr>Example: Load &amp; Translate Board Data</vt:lpstr>
      <vt:lpstr>Example: Load &amp; Translate Board Data</vt:lpstr>
      <vt:lpstr>Example: Load &amp; Translate Board Data</vt:lpstr>
      <vt:lpstr>Example: Input Canvas &amp; Elements</vt:lpstr>
      <vt:lpstr>Example: Input Canvas &amp; Elements</vt:lpstr>
      <vt:lpstr>C-string and string Object Conversions</vt:lpstr>
      <vt:lpstr>Summary</vt:lpstr>
      <vt:lpstr>Class Design Workshop</vt:lpstr>
      <vt:lpstr>5 Cards Poker Game (5PK)</vt:lpstr>
      <vt:lpstr>5 card poker hands ranking:</vt:lpstr>
      <vt:lpstr>Write a program of 5PK for one player  who plays with computer</vt:lpstr>
      <vt:lpstr>5PK type I: Five-card Stud</vt:lpstr>
      <vt:lpstr>Let’s start to design “Classes”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Kenrick</dc:creator>
  <cp:lastModifiedBy>tbcey74123</cp:lastModifiedBy>
  <cp:revision>32</cp:revision>
  <dcterms:created xsi:type="dcterms:W3CDTF">2006-08-16T00:00:00Z</dcterms:created>
  <dcterms:modified xsi:type="dcterms:W3CDTF">2023-03-11T14:29:16Z</dcterms:modified>
</cp:coreProperties>
</file>